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12"/>
  </p:notesMasterIdLst>
  <p:sldIdLst>
    <p:sldId id="257" r:id="rId2"/>
    <p:sldId id="274" r:id="rId3"/>
    <p:sldId id="272" r:id="rId4"/>
    <p:sldId id="273" r:id="rId5"/>
    <p:sldId id="258" r:id="rId6"/>
    <p:sldId id="264" r:id="rId7"/>
    <p:sldId id="263" r:id="rId8"/>
    <p:sldId id="262" r:id="rId9"/>
    <p:sldId id="266" r:id="rId10"/>
    <p:sldId id="2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88"/>
    <p:restoredTop sz="74761"/>
  </p:normalViewPr>
  <p:slideViewPr>
    <p:cSldViewPr snapToGrid="0" snapToObjects="1">
      <p:cViewPr>
        <p:scale>
          <a:sx n="73" d="100"/>
          <a:sy n="73" d="100"/>
        </p:scale>
        <p:origin x="1192" y="-1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png>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14BA98-65AC-554A-8ED4-966EEEBE21FF}" type="datetimeFigureOut">
              <a:rPr lang="en-US" smtClean="0"/>
              <a:t>2/1/19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2832C-FB7C-E944-8F61-19A2B828AFB3}" type="slidenum">
              <a:rPr lang="en-US" smtClean="0"/>
              <a:t>‹#›</a:t>
            </a:fld>
            <a:endParaRPr lang="en-US"/>
          </a:p>
        </p:txBody>
      </p:sp>
    </p:spTree>
    <p:extLst>
      <p:ext uri="{BB962C8B-B14F-4D97-AF65-F5344CB8AC3E}">
        <p14:creationId xmlns:p14="http://schemas.microsoft.com/office/powerpoint/2010/main" val="264175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student</a:t>
            </a:r>
          </a:p>
        </p:txBody>
      </p:sp>
      <p:sp>
        <p:nvSpPr>
          <p:cNvPr id="4" name="Slide Number Placeholder 3"/>
          <p:cNvSpPr>
            <a:spLocks noGrp="1"/>
          </p:cNvSpPr>
          <p:nvPr>
            <p:ph type="sldNum" sz="quarter" idx="5"/>
          </p:nvPr>
        </p:nvSpPr>
        <p:spPr/>
        <p:txBody>
          <a:bodyPr/>
          <a:lstStyle/>
          <a:p>
            <a:fld id="{F982832C-FB7C-E944-8F61-19A2B828AFB3}" type="slidenum">
              <a:rPr lang="en-US" smtClean="0"/>
              <a:t>3</a:t>
            </a:fld>
            <a:endParaRPr lang="en-US"/>
          </a:p>
        </p:txBody>
      </p:sp>
    </p:spTree>
    <p:extLst>
      <p:ext uri="{BB962C8B-B14F-4D97-AF65-F5344CB8AC3E}">
        <p14:creationId xmlns:p14="http://schemas.microsoft.com/office/powerpoint/2010/main" val="2126638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What are Talk Moves?</a:t>
            </a:r>
          </a:p>
          <a:p>
            <a:r>
              <a:rPr lang="en-US" sz="1200" dirty="0"/>
              <a:t>This talk addresses students’ misconceptions and allows them to see the variety of methods to solve problems. Students learn how to think flexibly. These methods are organized around the purpose or goal of the discourse/talk moves.</a:t>
            </a:r>
          </a:p>
          <a:p>
            <a:endParaRPr lang="en-US" sz="1200" dirty="0"/>
          </a:p>
          <a:p>
            <a:r>
              <a:rPr lang="en-US" sz="1200" dirty="0"/>
              <a:t>Based on the</a:t>
            </a:r>
            <a:r>
              <a:rPr lang="en-US" sz="1200" baseline="0" dirty="0"/>
              <a:t> fact that talking makes us think and learn, what is your role as a facilitator.</a:t>
            </a:r>
            <a:endParaRPr lang="en-US" sz="1200" dirty="0"/>
          </a:p>
          <a:p>
            <a:endParaRPr lang="en-US" dirty="0"/>
          </a:p>
        </p:txBody>
      </p:sp>
      <p:sp>
        <p:nvSpPr>
          <p:cNvPr id="4" name="Slide Number Placeholder 3"/>
          <p:cNvSpPr>
            <a:spLocks noGrp="1"/>
          </p:cNvSpPr>
          <p:nvPr>
            <p:ph type="sldNum" sz="quarter" idx="10"/>
          </p:nvPr>
        </p:nvSpPr>
        <p:spPr/>
        <p:txBody>
          <a:bodyPr/>
          <a:lstStyle/>
          <a:p>
            <a:fld id="{3F49E93D-E785-B847-A1D2-6C707584D3F5}" type="slidenum">
              <a:rPr lang="en-US" smtClean="0"/>
              <a:t>5</a:t>
            </a:fld>
            <a:endParaRPr lang="en-US"/>
          </a:p>
        </p:txBody>
      </p:sp>
    </p:spTree>
    <p:extLst>
      <p:ext uri="{BB962C8B-B14F-4D97-AF65-F5344CB8AC3E}">
        <p14:creationId xmlns:p14="http://schemas.microsoft.com/office/powerpoint/2010/main" val="1146896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82832C-FB7C-E944-8F61-19A2B828AFB3}" type="slidenum">
              <a:rPr lang="en-US" smtClean="0"/>
              <a:t>7</a:t>
            </a:fld>
            <a:endParaRPr lang="en-US"/>
          </a:p>
        </p:txBody>
      </p:sp>
    </p:spTree>
    <p:extLst>
      <p:ext uri="{BB962C8B-B14F-4D97-AF65-F5344CB8AC3E}">
        <p14:creationId xmlns:p14="http://schemas.microsoft.com/office/powerpoint/2010/main" val="77817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students engage with a task, they must be mindful about the strategy they employ and assess whether it is productive. </a:t>
            </a:r>
          </a:p>
          <a:p>
            <a:r>
              <a:rPr lang="en-US" dirty="0"/>
              <a:t>When they find they are at a dead end, they must be willing to abandon one strategy for another. </a:t>
            </a:r>
          </a:p>
          <a:p>
            <a:r>
              <a:rPr lang="en-US" dirty="0"/>
              <a:t>Think about it. How often do we see a kid with a cramped look on his face and rush in to show him how to do something? What about when they whine and say it's too </a:t>
            </a:r>
            <a:r>
              <a:rPr lang="en-US" dirty="0" err="1"/>
              <a:t>haaaaaard</a:t>
            </a:r>
            <a:r>
              <a:rPr lang="en-US" dirty="0"/>
              <a:t>?</a:t>
            </a:r>
          </a:p>
        </p:txBody>
      </p:sp>
      <p:sp>
        <p:nvSpPr>
          <p:cNvPr id="4" name="Slide Number Placeholder 3"/>
          <p:cNvSpPr>
            <a:spLocks noGrp="1"/>
          </p:cNvSpPr>
          <p:nvPr>
            <p:ph type="sldNum" sz="quarter" idx="10"/>
          </p:nvPr>
        </p:nvSpPr>
        <p:spPr/>
        <p:txBody>
          <a:bodyPr/>
          <a:lstStyle/>
          <a:p>
            <a:fld id="{3F49E93D-E785-B847-A1D2-6C707584D3F5}" type="slidenum">
              <a:rPr lang="en-US" smtClean="0"/>
              <a:t>8</a:t>
            </a:fld>
            <a:endParaRPr lang="en-US"/>
          </a:p>
        </p:txBody>
      </p:sp>
    </p:spTree>
    <p:extLst>
      <p:ext uri="{BB962C8B-B14F-4D97-AF65-F5344CB8AC3E}">
        <p14:creationId xmlns:p14="http://schemas.microsoft.com/office/powerpoint/2010/main" val="1434886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99C82F76-4AEF-A440-B0D6-4014AB748964}" type="datetimeFigureOut">
              <a:rPr lang="en-US" smtClean="0"/>
              <a:t>2/1/19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9C82F76-4AEF-A440-B0D6-4014AB748964}" type="datetimeFigureOut">
              <a:rPr lang="en-US" smtClean="0"/>
              <a:t>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9C82F76-4AEF-A440-B0D6-4014AB748964}" type="datetimeFigureOut">
              <a:rPr lang="en-US" smtClean="0"/>
              <a:t>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9C82F76-4AEF-A440-B0D6-4014AB748964}" type="datetimeFigureOut">
              <a:rPr lang="en-US" smtClean="0"/>
              <a:t>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D31EC7-F9A1-4D41-9255-47FF51431220}"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9C82F76-4AEF-A440-B0D6-4014AB748964}" type="datetimeFigureOut">
              <a:rPr lang="en-US" smtClean="0"/>
              <a:t>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9C82F76-4AEF-A440-B0D6-4014AB748964}" type="datetimeFigureOut">
              <a:rPr lang="en-US" smtClean="0"/>
              <a:t>2/1/19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9C82F76-4AEF-A440-B0D6-4014AB748964}" type="datetimeFigureOut">
              <a:rPr lang="en-US" smtClean="0"/>
              <a:t>2/1/19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C82F76-4AEF-A440-B0D6-4014AB748964}" type="datetimeFigureOut">
              <a:rPr lang="en-US" smtClean="0"/>
              <a:t>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C82F76-4AEF-A440-B0D6-4014AB748964}" type="datetimeFigureOut">
              <a:rPr lang="en-US" smtClean="0"/>
              <a:t>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C82F76-4AEF-A440-B0D6-4014AB748964}" type="datetimeFigureOut">
              <a:rPr lang="en-US" smtClean="0"/>
              <a:t>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C82F76-4AEF-A440-B0D6-4014AB748964}" type="datetimeFigureOut">
              <a:rPr lang="en-US" smtClean="0"/>
              <a:t>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C82F76-4AEF-A440-B0D6-4014AB748964}" type="datetimeFigureOut">
              <a:rPr lang="en-US" smtClean="0"/>
              <a:t>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C82F76-4AEF-A440-B0D6-4014AB748964}" type="datetimeFigureOut">
              <a:rPr lang="en-US" smtClean="0"/>
              <a:t>2/1/19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C82F76-4AEF-A440-B0D6-4014AB748964}" type="datetimeFigureOut">
              <a:rPr lang="en-US" smtClean="0"/>
              <a:t>2/1/19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C82F76-4AEF-A440-B0D6-4014AB748964}" type="datetimeFigureOut">
              <a:rPr lang="en-US" smtClean="0"/>
              <a:t>2/1/19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9C82F76-4AEF-A440-B0D6-4014AB748964}" type="datetimeFigureOut">
              <a:rPr lang="en-US" smtClean="0"/>
              <a:t>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9C82F76-4AEF-A440-B0D6-4014AB748964}" type="datetimeFigureOut">
              <a:rPr lang="en-US" smtClean="0"/>
              <a:t>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D31EC7-F9A1-4D41-9255-47FF5143122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99C82F76-4AEF-A440-B0D6-4014AB748964}" type="datetimeFigureOut">
              <a:rPr lang="en-US" smtClean="0"/>
              <a:t>2/1/19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C3D31EC7-F9A1-4D41-9255-47FF51431220}" type="slidenum">
              <a:rPr lang="en-US" smtClean="0"/>
              <a:t>‹#›</a:t>
            </a:fld>
            <a:endParaRPr lang="en-US"/>
          </a:p>
        </p:txBody>
      </p:sp>
    </p:spTree>
    <p:extLst>
      <p:ext uri="{BB962C8B-B14F-4D97-AF65-F5344CB8AC3E}">
        <p14:creationId xmlns:p14="http://schemas.microsoft.com/office/powerpoint/2010/main" val="1592280819"/>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6.tiff"/><Relationship Id="rId4" Type="http://schemas.openxmlformats.org/officeDocument/2006/relationships/image" Target="../media/image5.tif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799" y="2052885"/>
            <a:ext cx="9144000" cy="1641490"/>
          </a:xfrm>
        </p:spPr>
        <p:txBody>
          <a:bodyPr>
            <a:normAutofit fontScale="90000"/>
          </a:bodyPr>
          <a:lstStyle/>
          <a:p>
            <a:r>
              <a:rPr lang="en-US" sz="4400" dirty="0"/>
              <a:t>AOLME COMMUNICATION AND COLLABORATON</a:t>
            </a:r>
            <a:br>
              <a:rPr lang="en-US" sz="4400" dirty="0"/>
            </a:br>
            <a:br>
              <a:rPr lang="en-US" sz="4400" dirty="0"/>
            </a:br>
            <a:r>
              <a:rPr lang="en-US" sz="4400" dirty="0"/>
              <a:t>PROFESSIONAL DEVELOPMENT</a:t>
            </a:r>
          </a:p>
        </p:txBody>
      </p:sp>
      <p:sp>
        <p:nvSpPr>
          <p:cNvPr id="3" name="Subtitle 2"/>
          <p:cNvSpPr>
            <a:spLocks noGrp="1"/>
          </p:cNvSpPr>
          <p:nvPr>
            <p:ph type="subTitle" idx="1"/>
          </p:nvPr>
        </p:nvSpPr>
        <p:spPr>
          <a:xfrm>
            <a:off x="2845903" y="5364149"/>
            <a:ext cx="9144000" cy="754025"/>
          </a:xfrm>
        </p:spPr>
        <p:txBody>
          <a:bodyPr>
            <a:normAutofit/>
          </a:bodyPr>
          <a:lstStyle/>
          <a:p>
            <a:r>
              <a:rPr lang="en-US" sz="2000" dirty="0"/>
              <a:t>Gabino Noriega and Jose Antonio </a:t>
            </a:r>
            <a:r>
              <a:rPr lang="en-US" sz="2000" dirty="0" err="1"/>
              <a:t>Lecea</a:t>
            </a:r>
            <a:endParaRPr lang="en-US" sz="2000" dirty="0"/>
          </a:p>
        </p:txBody>
      </p:sp>
    </p:spTree>
    <p:extLst>
      <p:ext uri="{BB962C8B-B14F-4D97-AF65-F5344CB8AC3E}">
        <p14:creationId xmlns:p14="http://schemas.microsoft.com/office/powerpoint/2010/main" val="993414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81DB069-9816-47A3-A36E-7D1DF727B151}"/>
              </a:ext>
            </a:extLst>
          </p:cNvPr>
          <p:cNvSpPr/>
          <p:nvPr/>
        </p:nvSpPr>
        <p:spPr>
          <a:xfrm>
            <a:off x="533400" y="403513"/>
            <a:ext cx="11658600" cy="4647426"/>
          </a:xfrm>
          <a:prstGeom prst="rect">
            <a:avLst/>
          </a:prstGeom>
        </p:spPr>
        <p:txBody>
          <a:bodyPr wrap="square">
            <a:spAutoFit/>
          </a:bodyPr>
          <a:lstStyle/>
          <a:p>
            <a:pPr lvl="0" algn="ctr"/>
            <a:r>
              <a:rPr lang="es-ES_tradnl" sz="4000" b="1" dirty="0" err="1"/>
              <a:t>Things</a:t>
            </a:r>
            <a:r>
              <a:rPr lang="es-ES_tradnl" sz="4000" b="1" dirty="0"/>
              <a:t> to </a:t>
            </a:r>
            <a:r>
              <a:rPr lang="es-ES_tradnl" sz="4000" b="1" dirty="0" err="1"/>
              <a:t>think</a:t>
            </a:r>
            <a:r>
              <a:rPr lang="es-ES_tradnl" sz="4000" b="1" dirty="0"/>
              <a:t> </a:t>
            </a:r>
            <a:r>
              <a:rPr lang="es-ES_tradnl" sz="4000" b="1" dirty="0" err="1"/>
              <a:t>about</a:t>
            </a:r>
            <a:r>
              <a:rPr lang="es-ES_tradnl" sz="4000" b="1" dirty="0"/>
              <a:t> </a:t>
            </a:r>
            <a:r>
              <a:rPr lang="es-ES_tradnl" sz="4000" b="1" dirty="0" err="1"/>
              <a:t>during</a:t>
            </a:r>
            <a:r>
              <a:rPr lang="es-ES_tradnl" sz="4000" b="1" dirty="0"/>
              <a:t> </a:t>
            </a:r>
            <a:r>
              <a:rPr lang="es-ES_tradnl" sz="4000" b="1" dirty="0" err="1"/>
              <a:t>the</a:t>
            </a:r>
            <a:r>
              <a:rPr lang="es-ES_tradnl" sz="4000" b="1" dirty="0"/>
              <a:t> </a:t>
            </a:r>
            <a:r>
              <a:rPr lang="es-ES_tradnl" sz="4000" b="1" dirty="0" err="1"/>
              <a:t>sessions</a:t>
            </a:r>
            <a:endParaRPr lang="es-ES_tradnl" sz="4000" b="1" dirty="0"/>
          </a:p>
          <a:p>
            <a:pPr lvl="0"/>
            <a:endParaRPr lang="es-ES_tradnl" sz="3200" dirty="0"/>
          </a:p>
          <a:p>
            <a:pPr marL="514350" lvl="0" indent="-514350">
              <a:buFont typeface="+mj-lt"/>
              <a:buAutoNum type="arabicPeriod"/>
            </a:pPr>
            <a:r>
              <a:rPr lang="es-ES_tradnl" sz="3200" dirty="0" err="1"/>
              <a:t>Continue</a:t>
            </a:r>
            <a:r>
              <a:rPr lang="es-ES_tradnl" sz="3200" dirty="0"/>
              <a:t> </a:t>
            </a:r>
            <a:r>
              <a:rPr lang="es-ES_tradnl" sz="3200" dirty="0" err="1"/>
              <a:t>working</a:t>
            </a:r>
            <a:r>
              <a:rPr lang="es-ES_tradnl" sz="3200" dirty="0"/>
              <a:t> </a:t>
            </a:r>
            <a:r>
              <a:rPr lang="es-ES_tradnl" sz="3200" dirty="0" err="1"/>
              <a:t>on</a:t>
            </a:r>
            <a:r>
              <a:rPr lang="es-ES_tradnl" sz="3200" dirty="0"/>
              <a:t> </a:t>
            </a:r>
            <a:r>
              <a:rPr lang="es-ES_tradnl" sz="3200" dirty="0" err="1"/>
              <a:t>the</a:t>
            </a:r>
            <a:r>
              <a:rPr lang="es-ES_tradnl" sz="3200" dirty="0"/>
              <a:t> </a:t>
            </a:r>
            <a:r>
              <a:rPr lang="es-ES_tradnl" sz="3200" dirty="0" err="1"/>
              <a:t>session</a:t>
            </a:r>
            <a:r>
              <a:rPr lang="es-ES_tradnl" sz="3200" dirty="0"/>
              <a:t> and </a:t>
            </a:r>
            <a:r>
              <a:rPr lang="es-ES_tradnl" sz="3200" dirty="0" err="1"/>
              <a:t>pay</a:t>
            </a:r>
            <a:r>
              <a:rPr lang="es-ES_tradnl" sz="3200" dirty="0"/>
              <a:t> </a:t>
            </a:r>
            <a:r>
              <a:rPr lang="es-ES_tradnl" sz="3200" dirty="0" err="1"/>
              <a:t>attention</a:t>
            </a:r>
            <a:r>
              <a:rPr lang="es-ES_tradnl" sz="3200" dirty="0"/>
              <a:t> to </a:t>
            </a:r>
            <a:r>
              <a:rPr lang="es-ES_tradnl" sz="3200" u="sng" dirty="0"/>
              <a:t>1 </a:t>
            </a:r>
            <a:r>
              <a:rPr lang="es-ES_tradnl" sz="3200" u="sng" dirty="0" err="1"/>
              <a:t>or</a:t>
            </a:r>
            <a:r>
              <a:rPr lang="es-ES_tradnl" sz="3200" u="sng" dirty="0"/>
              <a:t> 2 </a:t>
            </a:r>
            <a:r>
              <a:rPr lang="es-ES_tradnl" sz="3200" dirty="0" err="1"/>
              <a:t>situations</a:t>
            </a:r>
            <a:r>
              <a:rPr lang="es-ES_tradnl" sz="3200" dirty="0"/>
              <a:t> </a:t>
            </a:r>
            <a:r>
              <a:rPr lang="es-ES_tradnl" sz="3200" dirty="0" err="1"/>
              <a:t>when</a:t>
            </a:r>
            <a:r>
              <a:rPr lang="es-ES_tradnl" sz="3200" dirty="0"/>
              <a:t> </a:t>
            </a:r>
            <a:r>
              <a:rPr lang="es-ES_tradnl" sz="3200" dirty="0" err="1"/>
              <a:t>your</a:t>
            </a:r>
            <a:r>
              <a:rPr lang="es-ES_tradnl" sz="3200" dirty="0"/>
              <a:t> </a:t>
            </a:r>
            <a:r>
              <a:rPr lang="es-ES_tradnl" sz="3200" dirty="0" err="1"/>
              <a:t>group</a:t>
            </a:r>
            <a:r>
              <a:rPr lang="es-ES_tradnl" sz="3200" dirty="0"/>
              <a:t> </a:t>
            </a:r>
            <a:r>
              <a:rPr lang="en-US" sz="3200" dirty="0"/>
              <a:t>struggles but continues to try to make sense of a problem. </a:t>
            </a:r>
          </a:p>
          <a:p>
            <a:pPr marL="514350" lvl="0" indent="-514350">
              <a:buFont typeface="+mj-lt"/>
              <a:buAutoNum type="arabicPeriod"/>
            </a:pPr>
            <a:endParaRPr lang="en-US" sz="3200" dirty="0"/>
          </a:p>
          <a:p>
            <a:pPr marL="514350" lvl="0" indent="-514350">
              <a:buFont typeface="+mj-lt"/>
              <a:buAutoNum type="arabicPeriod"/>
            </a:pPr>
            <a:r>
              <a:rPr lang="en-US" sz="3200" dirty="0"/>
              <a:t>Facilitators try to remember to only step in and help after the group has discussed and struggled to solve the problem. Then discuss and break the problem down for the whole group.</a:t>
            </a:r>
            <a:endParaRPr lang="es-ES_tradnl" sz="3200" dirty="0"/>
          </a:p>
        </p:txBody>
      </p:sp>
    </p:spTree>
    <p:extLst>
      <p:ext uri="{BB962C8B-B14F-4D97-AF65-F5344CB8AC3E}">
        <p14:creationId xmlns:p14="http://schemas.microsoft.com/office/powerpoint/2010/main" val="594229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2158B-31D1-654A-B74B-96E64FC925CC}"/>
              </a:ext>
            </a:extLst>
          </p:cNvPr>
          <p:cNvSpPr>
            <a:spLocks noGrp="1"/>
          </p:cNvSpPr>
          <p:nvPr>
            <p:ph type="title"/>
          </p:nvPr>
        </p:nvSpPr>
        <p:spPr>
          <a:xfrm>
            <a:off x="855785" y="365125"/>
            <a:ext cx="10515600" cy="906091"/>
          </a:xfrm>
        </p:spPr>
        <p:txBody>
          <a:bodyPr/>
          <a:lstStyle/>
          <a:p>
            <a:pPr algn="ctr"/>
            <a:r>
              <a:rPr lang="en-US" dirty="0"/>
              <a:t>TEAM Rules</a:t>
            </a:r>
          </a:p>
        </p:txBody>
      </p:sp>
      <p:sp>
        <p:nvSpPr>
          <p:cNvPr id="3" name="Content Placeholder 2">
            <a:extLst>
              <a:ext uri="{FF2B5EF4-FFF2-40B4-BE49-F238E27FC236}">
                <a16:creationId xmlns:a16="http://schemas.microsoft.com/office/drawing/2014/main" id="{B058E598-08BE-FF45-B41A-46D3D2250527}"/>
              </a:ext>
            </a:extLst>
          </p:cNvPr>
          <p:cNvSpPr>
            <a:spLocks noGrp="1"/>
          </p:cNvSpPr>
          <p:nvPr>
            <p:ph idx="1"/>
          </p:nvPr>
        </p:nvSpPr>
        <p:spPr>
          <a:xfrm>
            <a:off x="729984" y="1271216"/>
            <a:ext cx="11227553" cy="5463692"/>
          </a:xfrm>
        </p:spPr>
        <p:txBody>
          <a:bodyPr>
            <a:noAutofit/>
          </a:bodyPr>
          <a:lstStyle/>
          <a:p>
            <a:pPr marL="514350" indent="-514350">
              <a:lnSpc>
                <a:spcPct val="100000"/>
              </a:lnSpc>
              <a:spcBef>
                <a:spcPts val="0"/>
              </a:spcBef>
              <a:buFont typeface="+mj-lt"/>
              <a:buAutoNum type="arabicPeriod"/>
            </a:pPr>
            <a:r>
              <a:rPr lang="es-ES_tradnl" sz="3200" dirty="0"/>
              <a:t>Play and </a:t>
            </a:r>
            <a:r>
              <a:rPr lang="es-ES_tradnl" sz="3200" dirty="0" err="1"/>
              <a:t>have</a:t>
            </a:r>
            <a:r>
              <a:rPr lang="es-ES_tradnl" sz="3200" dirty="0"/>
              <a:t> </a:t>
            </a:r>
            <a:r>
              <a:rPr lang="es-ES_tradnl" sz="3200" dirty="0" err="1"/>
              <a:t>fun</a:t>
            </a:r>
            <a:r>
              <a:rPr lang="es-ES_tradnl" sz="3200" dirty="0"/>
              <a:t>!!!</a:t>
            </a:r>
          </a:p>
          <a:p>
            <a:pPr marL="514350" indent="-514350">
              <a:lnSpc>
                <a:spcPct val="100000"/>
              </a:lnSpc>
              <a:spcBef>
                <a:spcPts val="0"/>
              </a:spcBef>
              <a:buFont typeface="+mj-lt"/>
              <a:buAutoNum type="arabicPeriod"/>
            </a:pPr>
            <a:r>
              <a:rPr lang="es-ES_tradnl" sz="3200" dirty="0" err="1"/>
              <a:t>Everyone</a:t>
            </a:r>
            <a:r>
              <a:rPr lang="es-ES_tradnl" sz="3200" dirty="0"/>
              <a:t> </a:t>
            </a:r>
            <a:r>
              <a:rPr lang="es-ES_tradnl" sz="3200" dirty="0" err="1"/>
              <a:t>talks</a:t>
            </a:r>
            <a:r>
              <a:rPr lang="es-ES_tradnl" sz="3200" dirty="0"/>
              <a:t> and </a:t>
            </a:r>
            <a:r>
              <a:rPr lang="es-ES_tradnl" sz="3200" dirty="0" err="1"/>
              <a:t>takes</a:t>
            </a:r>
            <a:r>
              <a:rPr lang="es-ES_tradnl" sz="3200" dirty="0"/>
              <a:t> </a:t>
            </a:r>
            <a:r>
              <a:rPr lang="es-ES_tradnl" sz="3200" dirty="0" err="1"/>
              <a:t>turns</a:t>
            </a:r>
            <a:r>
              <a:rPr lang="es-ES_tradnl" sz="3200" dirty="0"/>
              <a:t> </a:t>
            </a:r>
            <a:r>
              <a:rPr lang="es-ES_tradnl" sz="3200" dirty="0" err="1"/>
              <a:t>doing</a:t>
            </a:r>
            <a:r>
              <a:rPr lang="es-ES_tradnl" sz="3200" dirty="0"/>
              <a:t> so.</a:t>
            </a:r>
          </a:p>
          <a:p>
            <a:pPr marL="514350" indent="-514350">
              <a:lnSpc>
                <a:spcPct val="100000"/>
              </a:lnSpc>
              <a:spcBef>
                <a:spcPts val="0"/>
              </a:spcBef>
              <a:buFont typeface="+mj-lt"/>
              <a:buAutoNum type="arabicPeriod"/>
            </a:pPr>
            <a:r>
              <a:rPr lang="es-ES_tradnl" sz="3200" dirty="0" err="1"/>
              <a:t>Respect</a:t>
            </a:r>
            <a:r>
              <a:rPr lang="es-ES_tradnl" sz="3200" dirty="0"/>
              <a:t> </a:t>
            </a:r>
            <a:r>
              <a:rPr lang="es-ES_tradnl" sz="3200" dirty="0" err="1"/>
              <a:t>each</a:t>
            </a:r>
            <a:r>
              <a:rPr lang="es-ES_tradnl" sz="3200" dirty="0"/>
              <a:t> </a:t>
            </a:r>
            <a:r>
              <a:rPr lang="es-ES_tradnl" sz="3200" dirty="0" err="1"/>
              <a:t>other</a:t>
            </a:r>
            <a:r>
              <a:rPr lang="es-ES_tradnl" sz="3200" dirty="0"/>
              <a:t>.</a:t>
            </a:r>
          </a:p>
          <a:p>
            <a:pPr marL="514350" indent="-514350">
              <a:lnSpc>
                <a:spcPct val="100000"/>
              </a:lnSpc>
              <a:spcBef>
                <a:spcPts val="0"/>
              </a:spcBef>
              <a:buFont typeface="+mj-lt"/>
              <a:buAutoNum type="arabicPeriod"/>
            </a:pPr>
            <a:r>
              <a:rPr lang="es-ES_tradnl" sz="3200" dirty="0"/>
              <a:t>Listen </a:t>
            </a:r>
            <a:r>
              <a:rPr lang="es-ES_tradnl" sz="3200" dirty="0" err="1"/>
              <a:t>carefully</a:t>
            </a:r>
            <a:r>
              <a:rPr lang="es-ES_tradnl" sz="3200" dirty="0"/>
              <a:t> to </a:t>
            </a:r>
            <a:r>
              <a:rPr lang="es-ES_tradnl" sz="3200" dirty="0" err="1"/>
              <a:t>each</a:t>
            </a:r>
            <a:r>
              <a:rPr lang="es-ES_tradnl" sz="3200" dirty="0"/>
              <a:t> </a:t>
            </a:r>
            <a:r>
              <a:rPr lang="es-ES_tradnl" sz="3200" dirty="0" err="1"/>
              <a:t>other</a:t>
            </a:r>
            <a:r>
              <a:rPr lang="es-ES_tradnl" sz="3200" dirty="0"/>
              <a:t>.</a:t>
            </a:r>
          </a:p>
          <a:p>
            <a:pPr marL="514350" indent="-514350">
              <a:lnSpc>
                <a:spcPct val="100000"/>
              </a:lnSpc>
              <a:spcBef>
                <a:spcPts val="0"/>
              </a:spcBef>
              <a:buFont typeface="+mj-lt"/>
              <a:buAutoNum type="arabicPeriod"/>
            </a:pPr>
            <a:r>
              <a:rPr lang="es-ES_tradnl" sz="3200" dirty="0" err="1"/>
              <a:t>Making</a:t>
            </a:r>
            <a:r>
              <a:rPr lang="es-ES_tradnl" sz="3200" dirty="0"/>
              <a:t> </a:t>
            </a:r>
            <a:r>
              <a:rPr lang="es-ES_tradnl" sz="3200" dirty="0" err="1"/>
              <a:t>mistakes</a:t>
            </a:r>
            <a:r>
              <a:rPr lang="es-ES_tradnl" sz="3200" dirty="0"/>
              <a:t> </a:t>
            </a:r>
            <a:r>
              <a:rPr lang="es-ES_tradnl" sz="3200" dirty="0" err="1"/>
              <a:t>is</a:t>
            </a:r>
            <a:r>
              <a:rPr lang="es-ES_tradnl" sz="3200" dirty="0"/>
              <a:t> </a:t>
            </a:r>
            <a:r>
              <a:rPr lang="es-ES_tradnl" sz="3200" dirty="0" err="1"/>
              <a:t>part</a:t>
            </a:r>
            <a:r>
              <a:rPr lang="es-ES_tradnl" sz="3200" dirty="0"/>
              <a:t> of </a:t>
            </a:r>
            <a:r>
              <a:rPr lang="es-ES_tradnl" sz="3200" dirty="0" err="1"/>
              <a:t>the</a:t>
            </a:r>
            <a:r>
              <a:rPr lang="es-ES_tradnl" sz="3200" dirty="0"/>
              <a:t> </a:t>
            </a:r>
            <a:r>
              <a:rPr lang="es-ES_tradnl" sz="3200" dirty="0" err="1"/>
              <a:t>learning</a:t>
            </a:r>
            <a:r>
              <a:rPr lang="es-ES_tradnl" sz="3200" dirty="0"/>
              <a:t> </a:t>
            </a:r>
            <a:r>
              <a:rPr lang="es-ES_tradnl" sz="3200" dirty="0" err="1"/>
              <a:t>process</a:t>
            </a:r>
            <a:r>
              <a:rPr lang="es-ES_tradnl" sz="3200" dirty="0"/>
              <a:t>.</a:t>
            </a:r>
          </a:p>
          <a:p>
            <a:pPr marL="514350" indent="-514350">
              <a:lnSpc>
                <a:spcPct val="100000"/>
              </a:lnSpc>
              <a:spcBef>
                <a:spcPts val="0"/>
              </a:spcBef>
              <a:buFont typeface="+mj-lt"/>
              <a:buAutoNum type="arabicPeriod"/>
            </a:pPr>
            <a:r>
              <a:rPr lang="es-ES_tradnl" sz="3200" dirty="0"/>
              <a:t>Ask </a:t>
            </a:r>
            <a:r>
              <a:rPr lang="es-ES_tradnl" sz="3200" dirty="0" err="1"/>
              <a:t>for</a:t>
            </a:r>
            <a:r>
              <a:rPr lang="es-ES_tradnl" sz="3200" dirty="0"/>
              <a:t> </a:t>
            </a:r>
            <a:r>
              <a:rPr lang="es-ES_tradnl" sz="3200" dirty="0" err="1"/>
              <a:t>help</a:t>
            </a:r>
            <a:r>
              <a:rPr lang="es-ES_tradnl" sz="3200" dirty="0"/>
              <a:t> </a:t>
            </a:r>
            <a:r>
              <a:rPr lang="es-ES_tradnl" sz="3200" dirty="0" err="1"/>
              <a:t>or</a:t>
            </a:r>
            <a:r>
              <a:rPr lang="es-ES_tradnl" sz="3200" dirty="0"/>
              <a:t> </a:t>
            </a:r>
            <a:r>
              <a:rPr lang="es-ES_tradnl" sz="3200" dirty="0" err="1"/>
              <a:t>questions</a:t>
            </a:r>
            <a:r>
              <a:rPr lang="es-ES_tradnl" sz="3200" dirty="0"/>
              <a:t> </a:t>
            </a:r>
            <a:r>
              <a:rPr lang="es-ES_tradnl" sz="3200" dirty="0" err="1"/>
              <a:t>when</a:t>
            </a:r>
            <a:r>
              <a:rPr lang="es-ES_tradnl" sz="3200" dirty="0"/>
              <a:t> </a:t>
            </a:r>
            <a:r>
              <a:rPr lang="es-ES_tradnl" sz="3200" dirty="0" err="1"/>
              <a:t>needed</a:t>
            </a:r>
            <a:r>
              <a:rPr lang="es-ES_tradnl" sz="3200" dirty="0"/>
              <a:t>. </a:t>
            </a:r>
          </a:p>
          <a:p>
            <a:pPr marL="514350" indent="-514350">
              <a:lnSpc>
                <a:spcPct val="100000"/>
              </a:lnSpc>
              <a:spcBef>
                <a:spcPts val="0"/>
              </a:spcBef>
              <a:buFont typeface="+mj-lt"/>
              <a:buAutoNum type="arabicPeriod"/>
            </a:pPr>
            <a:r>
              <a:rPr lang="es-ES_tradnl" sz="3200" dirty="0" err="1"/>
              <a:t>Support</a:t>
            </a:r>
            <a:r>
              <a:rPr lang="es-ES_tradnl" sz="3200" dirty="0"/>
              <a:t> </a:t>
            </a:r>
            <a:r>
              <a:rPr lang="es-ES_tradnl" sz="3200" dirty="0" err="1"/>
              <a:t>each</a:t>
            </a:r>
            <a:r>
              <a:rPr lang="es-ES_tradnl" sz="3200" dirty="0"/>
              <a:t> </a:t>
            </a:r>
            <a:r>
              <a:rPr lang="es-ES_tradnl" sz="3200" dirty="0" err="1"/>
              <a:t>other</a:t>
            </a:r>
            <a:r>
              <a:rPr lang="es-ES_tradnl" sz="3200" dirty="0"/>
              <a:t>.</a:t>
            </a:r>
          </a:p>
          <a:p>
            <a:pPr marL="514350" indent="-514350">
              <a:lnSpc>
                <a:spcPct val="100000"/>
              </a:lnSpc>
              <a:spcBef>
                <a:spcPts val="0"/>
              </a:spcBef>
              <a:buFont typeface="+mj-lt"/>
              <a:buAutoNum type="arabicPeriod"/>
            </a:pPr>
            <a:r>
              <a:rPr lang="es-ES_tradnl" sz="3200" dirty="0" err="1"/>
              <a:t>Work</a:t>
            </a:r>
            <a:r>
              <a:rPr lang="es-ES_tradnl" sz="3200" dirty="0"/>
              <a:t> </a:t>
            </a:r>
            <a:r>
              <a:rPr lang="es-ES_tradnl" sz="3200" dirty="0" err="1"/>
              <a:t>together</a:t>
            </a:r>
            <a:r>
              <a:rPr lang="es-ES_tradnl" sz="3200" dirty="0"/>
              <a:t> </a:t>
            </a:r>
            <a:r>
              <a:rPr lang="es-ES_tradnl" sz="3200" dirty="0" err="1"/>
              <a:t>on</a:t>
            </a:r>
            <a:r>
              <a:rPr lang="es-ES_tradnl" sz="3200" dirty="0"/>
              <a:t> </a:t>
            </a:r>
            <a:r>
              <a:rPr lang="es-ES_tradnl" sz="3200" dirty="0" err="1"/>
              <a:t>the</a:t>
            </a:r>
            <a:r>
              <a:rPr lang="es-ES_tradnl" sz="3200" dirty="0"/>
              <a:t> </a:t>
            </a:r>
            <a:r>
              <a:rPr lang="es-ES_tradnl" sz="3200" dirty="0" err="1"/>
              <a:t>same</a:t>
            </a:r>
            <a:r>
              <a:rPr lang="es-ES_tradnl" sz="3200" dirty="0"/>
              <a:t> </a:t>
            </a:r>
            <a:r>
              <a:rPr lang="es-ES_tradnl" sz="3200" dirty="0" err="1"/>
              <a:t>problem</a:t>
            </a:r>
            <a:r>
              <a:rPr lang="es-ES_tradnl" sz="3200" dirty="0"/>
              <a:t>.</a:t>
            </a:r>
          </a:p>
          <a:p>
            <a:pPr marL="514350" indent="-514350">
              <a:lnSpc>
                <a:spcPct val="100000"/>
              </a:lnSpc>
              <a:spcBef>
                <a:spcPts val="0"/>
              </a:spcBef>
              <a:buFont typeface="+mj-lt"/>
              <a:buAutoNum type="arabicPeriod"/>
            </a:pPr>
            <a:r>
              <a:rPr lang="es-ES_tradnl" sz="3200" dirty="0"/>
              <a:t>Try </a:t>
            </a:r>
            <a:r>
              <a:rPr lang="es-ES_tradnl" sz="3200" dirty="0" err="1"/>
              <a:t>hard</a:t>
            </a:r>
            <a:r>
              <a:rPr lang="es-ES_tradnl" sz="3200" dirty="0"/>
              <a:t>, </a:t>
            </a:r>
            <a:r>
              <a:rPr lang="es-ES_tradnl" sz="3200" dirty="0" err="1"/>
              <a:t>don’t</a:t>
            </a:r>
            <a:r>
              <a:rPr lang="es-ES_tradnl" sz="3200" dirty="0"/>
              <a:t> </a:t>
            </a:r>
            <a:r>
              <a:rPr lang="es-ES_tradnl" sz="3200" dirty="0" err="1"/>
              <a:t>give</a:t>
            </a:r>
            <a:r>
              <a:rPr lang="es-ES_tradnl" sz="3200" dirty="0"/>
              <a:t> up, </a:t>
            </a:r>
            <a:r>
              <a:rPr lang="es-ES_tradnl" sz="3200" dirty="0" err="1"/>
              <a:t>keep</a:t>
            </a:r>
            <a:r>
              <a:rPr lang="es-ES_tradnl" sz="3200" dirty="0"/>
              <a:t> </a:t>
            </a:r>
            <a:r>
              <a:rPr lang="es-ES_tradnl" sz="3200" dirty="0" err="1"/>
              <a:t>trying</a:t>
            </a:r>
            <a:r>
              <a:rPr lang="es-ES_tradnl" sz="3200" dirty="0"/>
              <a:t>, and </a:t>
            </a:r>
            <a:r>
              <a:rPr lang="es-ES_tradnl" sz="3200" dirty="0" err="1"/>
              <a:t>it’ll</a:t>
            </a:r>
            <a:r>
              <a:rPr lang="es-ES_tradnl" sz="3200" dirty="0"/>
              <a:t>  be fine.</a:t>
            </a:r>
          </a:p>
          <a:p>
            <a:pPr marL="514350" indent="-514350">
              <a:lnSpc>
                <a:spcPct val="100000"/>
              </a:lnSpc>
              <a:spcBef>
                <a:spcPts val="0"/>
              </a:spcBef>
              <a:buFont typeface="+mj-lt"/>
              <a:buAutoNum type="arabicPeriod"/>
            </a:pPr>
            <a:r>
              <a:rPr lang="es-ES_tradnl" sz="3200" dirty="0"/>
              <a:t>Share </a:t>
            </a:r>
            <a:r>
              <a:rPr lang="es-ES_tradnl" sz="3200" dirty="0" err="1"/>
              <a:t>all</a:t>
            </a:r>
            <a:r>
              <a:rPr lang="es-ES_tradnl" sz="3200" dirty="0"/>
              <a:t> </a:t>
            </a:r>
            <a:r>
              <a:rPr lang="es-ES_tradnl" sz="3200" dirty="0" err="1"/>
              <a:t>materials</a:t>
            </a:r>
            <a:r>
              <a:rPr lang="es-ES_tradnl" sz="3200" dirty="0"/>
              <a:t> (</a:t>
            </a:r>
            <a:r>
              <a:rPr lang="es-ES_tradnl" sz="3200" dirty="0" err="1"/>
              <a:t>cards</a:t>
            </a:r>
            <a:r>
              <a:rPr lang="es-ES_tradnl" sz="3200" dirty="0"/>
              <a:t>, </a:t>
            </a:r>
            <a:r>
              <a:rPr lang="es-ES_tradnl" sz="3200" dirty="0" err="1"/>
              <a:t>keyboard</a:t>
            </a:r>
            <a:r>
              <a:rPr lang="es-ES_tradnl" sz="3200" dirty="0"/>
              <a:t>, etc.).</a:t>
            </a:r>
          </a:p>
        </p:txBody>
      </p:sp>
    </p:spTree>
    <p:extLst>
      <p:ext uri="{BB962C8B-B14F-4D97-AF65-F5344CB8AC3E}">
        <p14:creationId xmlns:p14="http://schemas.microsoft.com/office/powerpoint/2010/main" val="2179018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83383"/>
          </a:xfrm>
        </p:spPr>
        <p:txBody>
          <a:bodyPr/>
          <a:lstStyle/>
          <a:p>
            <a:pPr algn="ctr"/>
            <a:r>
              <a:rPr lang="en-US" b="1" dirty="0"/>
              <a:t>AOLME Group Roles</a:t>
            </a:r>
          </a:p>
        </p:txBody>
      </p:sp>
      <p:sp>
        <p:nvSpPr>
          <p:cNvPr id="3" name="Rectangle 2"/>
          <p:cNvSpPr/>
          <p:nvPr/>
        </p:nvSpPr>
        <p:spPr>
          <a:xfrm>
            <a:off x="184083" y="1586164"/>
            <a:ext cx="12007917" cy="4401205"/>
          </a:xfrm>
          <a:prstGeom prst="rect">
            <a:avLst/>
          </a:prstGeom>
        </p:spPr>
        <p:txBody>
          <a:bodyPr wrap="square">
            <a:spAutoFit/>
          </a:bodyPr>
          <a:lstStyle/>
          <a:p>
            <a:endParaRPr lang="en-US" sz="2800" dirty="0">
              <a:latin typeface="Calibri" charset="0"/>
              <a:ea typeface="Calibri" charset="0"/>
              <a:cs typeface="Times New Roman" charset="0"/>
            </a:endParaRPr>
          </a:p>
          <a:p>
            <a:r>
              <a:rPr lang="en-US" sz="2800" u="sng" dirty="0">
                <a:latin typeface="Calibri" charset="0"/>
                <a:ea typeface="Calibri" charset="0"/>
                <a:cs typeface="Times New Roman" charset="0"/>
              </a:rPr>
              <a:t>Co-Facilitator:</a:t>
            </a:r>
            <a:r>
              <a:rPr lang="en-US" sz="2800" dirty="0">
                <a:latin typeface="Calibri" charset="0"/>
                <a:ea typeface="Calibri" charset="0"/>
                <a:cs typeface="Times New Roman" charset="0"/>
              </a:rPr>
              <a:t> Leads the discussion in the group by asking questions and discussing curriculum. Makes sure that students are utilizing the cards and are understanding the content. Makes sure everyone participates in the activity in the language they prefer. Makes  sure everyone in team shares the keyboard.</a:t>
            </a:r>
          </a:p>
          <a:p>
            <a:endParaRPr lang="en-US" sz="2800" dirty="0">
              <a:latin typeface="Calibri" charset="0"/>
              <a:ea typeface="Calibri" charset="0"/>
              <a:cs typeface="Times New Roman" charset="0"/>
            </a:endParaRPr>
          </a:p>
          <a:p>
            <a:r>
              <a:rPr lang="en-US" sz="2800" u="sng" dirty="0">
                <a:latin typeface="Calibri" charset="0"/>
                <a:ea typeface="Calibri" charset="0"/>
                <a:cs typeface="Times New Roman" charset="0"/>
              </a:rPr>
              <a:t>Facilitator:</a:t>
            </a:r>
            <a:r>
              <a:rPr lang="en-US" sz="2800" dirty="0">
                <a:latin typeface="Calibri" charset="0"/>
                <a:ea typeface="Calibri" charset="0"/>
                <a:cs typeface="Times New Roman" charset="0"/>
              </a:rPr>
              <a:t>  Supports Co-facilitator with content and social interactions. Co-Facilitator is leading the group but facilitator steps in when asked.  Ask team to set up and put away computer, equipment, and materials. Makes sure that all data is labeled correctly.</a:t>
            </a:r>
          </a:p>
        </p:txBody>
      </p:sp>
    </p:spTree>
    <p:extLst>
      <p:ext uri="{BB962C8B-B14F-4D97-AF65-F5344CB8AC3E}">
        <p14:creationId xmlns:p14="http://schemas.microsoft.com/office/powerpoint/2010/main" val="557698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430B7F6-6DE7-B341-A007-CA11FC3B1F76}"/>
              </a:ext>
            </a:extLst>
          </p:cNvPr>
          <p:cNvSpPr txBox="1">
            <a:spLocks/>
          </p:cNvSpPr>
          <p:nvPr/>
        </p:nvSpPr>
        <p:spPr>
          <a:xfrm>
            <a:off x="838200" y="365125"/>
            <a:ext cx="10515600" cy="13198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a:lstStyle>
          <a:p>
            <a:pPr algn="ctr"/>
            <a:r>
              <a:rPr lang="en-US" b="1" dirty="0"/>
              <a:t>AOLME Co/Facilitators’ Prep</a:t>
            </a:r>
          </a:p>
        </p:txBody>
      </p:sp>
      <p:sp>
        <p:nvSpPr>
          <p:cNvPr id="5" name="Content Placeholder 4">
            <a:extLst>
              <a:ext uri="{FF2B5EF4-FFF2-40B4-BE49-F238E27FC236}">
                <a16:creationId xmlns:a16="http://schemas.microsoft.com/office/drawing/2014/main" id="{62EA1575-19F7-1B47-AC68-D1D2CD2CA0E6}"/>
              </a:ext>
            </a:extLst>
          </p:cNvPr>
          <p:cNvSpPr>
            <a:spLocks noGrp="1"/>
          </p:cNvSpPr>
          <p:nvPr>
            <p:ph idx="1"/>
          </p:nvPr>
        </p:nvSpPr>
        <p:spPr>
          <a:xfrm>
            <a:off x="820834" y="1406769"/>
            <a:ext cx="10732255" cy="5086106"/>
          </a:xfrm>
        </p:spPr>
        <p:txBody>
          <a:bodyPr>
            <a:normAutofit/>
          </a:bodyPr>
          <a:lstStyle/>
          <a:p>
            <a:pPr marL="514350" indent="-514350">
              <a:buFont typeface="+mj-lt"/>
              <a:buAutoNum type="arabicPeriod"/>
            </a:pPr>
            <a:r>
              <a:rPr lang="en-US" dirty="0">
                <a:latin typeface="Calibri" charset="0"/>
                <a:ea typeface="Calibri" charset="0"/>
                <a:cs typeface="Times New Roman" charset="0"/>
              </a:rPr>
              <a:t>Ahead of time before the session, the co-facilitator and facilitator will take copies of cards (and </a:t>
            </a:r>
            <a:r>
              <a:rPr lang="en-US" dirty="0" err="1">
                <a:latin typeface="Calibri" charset="0"/>
                <a:ea typeface="Calibri" charset="0"/>
                <a:cs typeface="Times New Roman" charset="0"/>
              </a:rPr>
              <a:t>Jupyter</a:t>
            </a:r>
            <a:r>
              <a:rPr lang="en-US" dirty="0">
                <a:latin typeface="Calibri" charset="0"/>
                <a:ea typeface="Calibri" charset="0"/>
                <a:cs typeface="Times New Roman" charset="0"/>
              </a:rPr>
              <a:t> code) for next week to become familiar with them. </a:t>
            </a:r>
          </a:p>
          <a:p>
            <a:pPr marL="514350" indent="-514350">
              <a:buFont typeface="+mj-lt"/>
              <a:buAutoNum type="arabicPeriod"/>
            </a:pPr>
            <a:r>
              <a:rPr lang="en-US" dirty="0">
                <a:latin typeface="Calibri" charset="0"/>
                <a:ea typeface="Calibri" charset="0"/>
                <a:cs typeface="Times New Roman" charset="0"/>
              </a:rPr>
              <a:t>Then before the session starts, they need to meet and agree on which tasks of the cards they want to facilitate (what and how to teach the content).  </a:t>
            </a:r>
          </a:p>
          <a:p>
            <a:pPr marL="514350" indent="-514350">
              <a:buFont typeface="+mj-lt"/>
              <a:buAutoNum type="arabicPeriod"/>
            </a:pPr>
            <a:r>
              <a:rPr lang="en-US" dirty="0">
                <a:latin typeface="Calibri" charset="0"/>
                <a:ea typeface="Calibri" charset="0"/>
                <a:cs typeface="Times New Roman" charset="0"/>
              </a:rPr>
              <a:t>At any time, feel free to ask others in AOLME about any questions you may have. </a:t>
            </a:r>
          </a:p>
          <a:p>
            <a:pPr marL="514350" indent="-514350">
              <a:buFont typeface="+mj-lt"/>
              <a:buAutoNum type="arabicPeriod"/>
            </a:pPr>
            <a:r>
              <a:rPr lang="en-US" dirty="0">
                <a:latin typeface="Calibri" charset="0"/>
                <a:ea typeface="Calibri" charset="0"/>
                <a:cs typeface="Times New Roman" charset="0"/>
              </a:rPr>
              <a:t>At the end of session, they need to debrief, talking to the microphone, and reflect on what happened.</a:t>
            </a:r>
          </a:p>
          <a:p>
            <a:pPr marL="514350" indent="-514350">
              <a:buFont typeface="+mj-lt"/>
              <a:buAutoNum type="arabicPeriod"/>
            </a:pPr>
            <a:r>
              <a:rPr lang="en-US" dirty="0">
                <a:latin typeface="Calibri" charset="0"/>
                <a:ea typeface="Calibri" charset="0"/>
                <a:cs typeface="Times New Roman" charset="0"/>
              </a:rPr>
              <a:t>Then, plan briefly for what to do in next meeting.</a:t>
            </a:r>
          </a:p>
          <a:p>
            <a:pPr marL="514350" indent="-514350">
              <a:buFont typeface="+mj-lt"/>
              <a:buAutoNum type="arabicPeriod"/>
            </a:pPr>
            <a:endParaRPr lang="en-US" dirty="0"/>
          </a:p>
        </p:txBody>
      </p:sp>
    </p:spTree>
    <p:extLst>
      <p:ext uri="{BB962C8B-B14F-4D97-AF65-F5344CB8AC3E}">
        <p14:creationId xmlns:p14="http://schemas.microsoft.com/office/powerpoint/2010/main" val="875741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64FA7A-A417-4525-B7D7-7B3AD55C8ED6}"/>
              </a:ext>
            </a:extLst>
          </p:cNvPr>
          <p:cNvSpPr txBox="1"/>
          <p:nvPr/>
        </p:nvSpPr>
        <p:spPr>
          <a:xfrm>
            <a:off x="3191380" y="5270007"/>
            <a:ext cx="5630900" cy="1200329"/>
          </a:xfrm>
          <a:prstGeom prst="rect">
            <a:avLst/>
          </a:prstGeom>
          <a:noFill/>
        </p:spPr>
        <p:txBody>
          <a:bodyPr wrap="none" rtlCol="0">
            <a:spAutoFit/>
          </a:bodyPr>
          <a:lstStyle/>
          <a:p>
            <a:r>
              <a:rPr lang="es-ES_tradnl" sz="3600" dirty="0">
                <a:highlight>
                  <a:srgbClr val="FF00FF"/>
                </a:highlight>
              </a:rPr>
              <a:t>TALKING</a:t>
            </a:r>
            <a:r>
              <a:rPr lang="es-ES_tradnl" sz="3600" dirty="0"/>
              <a:t>    helps </a:t>
            </a:r>
            <a:r>
              <a:rPr lang="es-ES_tradnl" sz="3600" dirty="0" err="1"/>
              <a:t>us</a:t>
            </a:r>
            <a:r>
              <a:rPr lang="es-ES_tradnl" sz="3600" dirty="0"/>
              <a:t>    </a:t>
            </a:r>
            <a:r>
              <a:rPr lang="es-ES_tradnl" sz="3600" dirty="0">
                <a:highlight>
                  <a:srgbClr val="0000FF"/>
                </a:highlight>
              </a:rPr>
              <a:t>THINK </a:t>
            </a:r>
          </a:p>
          <a:p>
            <a:r>
              <a:rPr lang="es-ES_tradnl" sz="3600" dirty="0">
                <a:highlight>
                  <a:srgbClr val="FF00FF"/>
                </a:highlight>
              </a:rPr>
              <a:t>TALKING</a:t>
            </a:r>
            <a:r>
              <a:rPr lang="es-ES_tradnl" sz="3600" dirty="0"/>
              <a:t>    helps </a:t>
            </a:r>
            <a:r>
              <a:rPr lang="es-ES_tradnl" sz="3600" dirty="0" err="1"/>
              <a:t>us</a:t>
            </a:r>
            <a:r>
              <a:rPr lang="es-ES_tradnl" sz="3600" dirty="0"/>
              <a:t>    </a:t>
            </a:r>
            <a:r>
              <a:rPr lang="es-ES_tradnl" sz="3600" dirty="0">
                <a:highlight>
                  <a:srgbClr val="0000FF"/>
                </a:highlight>
              </a:rPr>
              <a:t>LEARN</a:t>
            </a:r>
          </a:p>
        </p:txBody>
      </p:sp>
      <p:pic>
        <p:nvPicPr>
          <p:cNvPr id="3074" name="Picture 2" descr="Couple talking and sharing a conversation royalty-free stock vector art">
            <a:extLst>
              <a:ext uri="{FF2B5EF4-FFF2-40B4-BE49-F238E27FC236}">
                <a16:creationId xmlns:a16="http://schemas.microsoft.com/office/drawing/2014/main" id="{99294CCB-277E-4E83-B53C-93F1939187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08059" y="1432720"/>
            <a:ext cx="4324389" cy="362322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EDF13101-24BD-42A8-9AAD-63832D1FDBA7}"/>
              </a:ext>
            </a:extLst>
          </p:cNvPr>
          <p:cNvPicPr>
            <a:picLocks noChangeAspect="1"/>
          </p:cNvPicPr>
          <p:nvPr/>
        </p:nvPicPr>
        <p:blipFill>
          <a:blip r:embed="rId4"/>
          <a:stretch>
            <a:fillRect/>
          </a:stretch>
        </p:blipFill>
        <p:spPr>
          <a:xfrm>
            <a:off x="9130295" y="2510385"/>
            <a:ext cx="1475360" cy="1475360"/>
          </a:xfrm>
          <a:prstGeom prst="rect">
            <a:avLst/>
          </a:prstGeom>
        </p:spPr>
      </p:pic>
      <p:sp>
        <p:nvSpPr>
          <p:cNvPr id="4" name="TextBox 3">
            <a:extLst>
              <a:ext uri="{FF2B5EF4-FFF2-40B4-BE49-F238E27FC236}">
                <a16:creationId xmlns:a16="http://schemas.microsoft.com/office/drawing/2014/main" id="{C1F33402-64C5-4194-8E11-F1A54BDBE2DE}"/>
              </a:ext>
            </a:extLst>
          </p:cNvPr>
          <p:cNvSpPr txBox="1"/>
          <p:nvPr/>
        </p:nvSpPr>
        <p:spPr>
          <a:xfrm>
            <a:off x="3534714" y="133461"/>
            <a:ext cx="4871077" cy="1015663"/>
          </a:xfrm>
          <a:prstGeom prst="rect">
            <a:avLst/>
          </a:prstGeom>
          <a:noFill/>
        </p:spPr>
        <p:txBody>
          <a:bodyPr wrap="none" rtlCol="0">
            <a:spAutoFit/>
          </a:bodyPr>
          <a:lstStyle/>
          <a:p>
            <a:r>
              <a:rPr lang="en" sz="6000" b="1" dirty="0">
                <a:gradFill flip="none" rotWithShape="1">
                  <a:gsLst>
                    <a:gs pos="28000">
                      <a:prstClr val="white">
                        <a:lumMod val="93000"/>
                      </a:prstClr>
                    </a:gs>
                    <a:gs pos="0">
                      <a:prstClr val="black">
                        <a:lumMod val="25000"/>
                        <a:lumOff val="75000"/>
                      </a:prstClr>
                    </a:gs>
                    <a:gs pos="100000">
                      <a:srgbClr val="94D7E4">
                        <a:lumMod val="0"/>
                        <a:lumOff val="100000"/>
                      </a:srgbClr>
                    </a:gs>
                  </a:gsLst>
                  <a:lin ang="4800000" scaled="0"/>
                  <a:tileRect/>
                </a:gradFill>
                <a:ea typeface="+mj-ea"/>
                <a:cs typeface="+mj-cs"/>
              </a:rPr>
              <a:t>TALK MOVES</a:t>
            </a:r>
            <a:r>
              <a:rPr lang="en-US" sz="6000" b="1" dirty="0">
                <a:gradFill flip="none" rotWithShape="1">
                  <a:gsLst>
                    <a:gs pos="28000">
                      <a:prstClr val="white">
                        <a:lumMod val="93000"/>
                      </a:prstClr>
                    </a:gs>
                    <a:gs pos="0">
                      <a:prstClr val="black">
                        <a:lumMod val="25000"/>
                        <a:lumOff val="75000"/>
                      </a:prstClr>
                    </a:gs>
                    <a:gs pos="100000">
                      <a:srgbClr val="94D7E4">
                        <a:lumMod val="0"/>
                        <a:lumOff val="100000"/>
                      </a:srgbClr>
                    </a:gs>
                  </a:gsLst>
                  <a:lin ang="4800000" scaled="0"/>
                  <a:tileRect/>
                </a:gradFill>
                <a:ea typeface="+mj-ea"/>
                <a:cs typeface="+mj-cs"/>
              </a:rPr>
              <a:t> </a:t>
            </a:r>
          </a:p>
        </p:txBody>
      </p:sp>
    </p:spTree>
    <p:extLst>
      <p:ext uri="{BB962C8B-B14F-4D97-AF65-F5344CB8AC3E}">
        <p14:creationId xmlns:p14="http://schemas.microsoft.com/office/powerpoint/2010/main" val="1489339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01472" y="838803"/>
            <a:ext cx="11037824" cy="4031488"/>
          </a:xfrm>
          <a:prstGeom prst="rect">
            <a:avLst/>
          </a:prstGeom>
          <a:noFill/>
          <a:effectLst>
            <a:outerShdw blurRad="50800" dist="50800" dir="5400000" algn="ctr" rotWithShape="0">
              <a:schemeClr val="bg1"/>
            </a:outerShdw>
          </a:effectLst>
        </p:spPr>
        <p:txBody>
          <a:bodyPr wrap="square" rtlCol="0">
            <a:spAutoFit/>
          </a:bodyPr>
          <a:lstStyle/>
          <a:p>
            <a:pPr marL="609585" indent="-609585">
              <a:buFont typeface="+mj-lt"/>
              <a:buAutoNum type="arabicPeriod"/>
            </a:pPr>
            <a:r>
              <a:rPr lang="en-US" sz="3733" dirty="0"/>
              <a:t>Did you use any Talk Moves while working through the sessions last week? </a:t>
            </a:r>
          </a:p>
          <a:p>
            <a:pPr marL="609585" indent="-609585">
              <a:buFont typeface="+mj-lt"/>
              <a:buAutoNum type="arabicPeriod"/>
            </a:pPr>
            <a:endParaRPr lang="en-US" sz="3733" dirty="0"/>
          </a:p>
          <a:p>
            <a:pPr marL="609585" indent="-609585">
              <a:buFont typeface="+mj-lt"/>
              <a:buAutoNum type="arabicPeriod"/>
            </a:pPr>
            <a:r>
              <a:rPr lang="en-US" sz="3733" dirty="0"/>
              <a:t>Did you discover a need to add group norms with your team?</a:t>
            </a:r>
          </a:p>
          <a:p>
            <a:endParaRPr lang="en-US" sz="3733" dirty="0"/>
          </a:p>
          <a:p>
            <a:endParaRPr lang="en-US" sz="3200" dirty="0"/>
          </a:p>
        </p:txBody>
      </p:sp>
    </p:spTree>
    <p:extLst>
      <p:ext uri="{BB962C8B-B14F-4D97-AF65-F5344CB8AC3E}">
        <p14:creationId xmlns:p14="http://schemas.microsoft.com/office/powerpoint/2010/main" val="862047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68410" y="260176"/>
            <a:ext cx="10948087" cy="1446550"/>
          </a:xfrm>
          <a:prstGeom prst="rect">
            <a:avLst/>
          </a:prstGeom>
          <a:noFill/>
        </p:spPr>
        <p:txBody>
          <a:bodyPr wrap="square" rtlCol="0">
            <a:spAutoFit/>
          </a:bodyPr>
          <a:lstStyle/>
          <a:p>
            <a:r>
              <a:rPr lang="en-US" sz="4400" dirty="0"/>
              <a:t>Which of </a:t>
            </a:r>
            <a:r>
              <a:rPr lang="en-US" sz="4400"/>
              <a:t>these images </a:t>
            </a:r>
            <a:r>
              <a:rPr lang="en-US" sz="4400" dirty="0"/>
              <a:t>resonates most with you when you think of productive struggle?</a:t>
            </a:r>
          </a:p>
        </p:txBody>
      </p:sp>
      <p:pic>
        <p:nvPicPr>
          <p:cNvPr id="6" name="Picture 5"/>
          <p:cNvPicPr>
            <a:picLocks noChangeAspect="1"/>
          </p:cNvPicPr>
          <p:nvPr/>
        </p:nvPicPr>
        <p:blipFill>
          <a:blip r:embed="rId3"/>
          <a:stretch>
            <a:fillRect/>
          </a:stretch>
        </p:blipFill>
        <p:spPr>
          <a:xfrm>
            <a:off x="284387" y="2063829"/>
            <a:ext cx="2437447" cy="3657600"/>
          </a:xfrm>
          <a:prstGeom prst="rect">
            <a:avLst/>
          </a:prstGeom>
        </p:spPr>
      </p:pic>
      <p:pic>
        <p:nvPicPr>
          <p:cNvPr id="7" name="Picture 6"/>
          <p:cNvPicPr>
            <a:picLocks noChangeAspect="1"/>
          </p:cNvPicPr>
          <p:nvPr/>
        </p:nvPicPr>
        <p:blipFill>
          <a:blip r:embed="rId4"/>
          <a:stretch>
            <a:fillRect/>
          </a:stretch>
        </p:blipFill>
        <p:spPr>
          <a:xfrm>
            <a:off x="2831227" y="2743279"/>
            <a:ext cx="3543300" cy="2298700"/>
          </a:xfrm>
          <a:prstGeom prst="rect">
            <a:avLst/>
          </a:prstGeom>
        </p:spPr>
      </p:pic>
      <p:pic>
        <p:nvPicPr>
          <p:cNvPr id="10" name="Picture 9"/>
          <p:cNvPicPr>
            <a:picLocks noChangeAspect="1"/>
          </p:cNvPicPr>
          <p:nvPr/>
        </p:nvPicPr>
        <p:blipFill rotWithShape="1">
          <a:blip r:embed="rId5"/>
          <a:srcRect l="-177" t="-554" r="4006" b="40720"/>
          <a:stretch/>
        </p:blipFill>
        <p:spPr>
          <a:xfrm>
            <a:off x="6483921" y="2515427"/>
            <a:ext cx="5592036" cy="2563874"/>
          </a:xfrm>
          <a:prstGeom prst="rect">
            <a:avLst/>
          </a:prstGeom>
        </p:spPr>
      </p:pic>
    </p:spTree>
    <p:extLst>
      <p:ext uri="{BB962C8B-B14F-4D97-AF65-F5344CB8AC3E}">
        <p14:creationId xmlns:p14="http://schemas.microsoft.com/office/powerpoint/2010/main" val="2039802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123DC1-F922-42DC-BB05-F10E8EDA2A16}"/>
              </a:ext>
            </a:extLst>
          </p:cNvPr>
          <p:cNvSpPr txBox="1"/>
          <p:nvPr/>
        </p:nvSpPr>
        <p:spPr>
          <a:xfrm>
            <a:off x="496220" y="0"/>
            <a:ext cx="10731826" cy="2123658"/>
          </a:xfrm>
          <a:prstGeom prst="rect">
            <a:avLst/>
          </a:prstGeom>
          <a:noFill/>
        </p:spPr>
        <p:txBody>
          <a:bodyPr wrap="square" rtlCol="0">
            <a:spAutoFit/>
          </a:bodyPr>
          <a:lstStyle/>
          <a:p>
            <a:endParaRPr lang="es-ES_tradnl" sz="4400" dirty="0"/>
          </a:p>
          <a:p>
            <a:r>
              <a:rPr lang="es-ES_tradnl" sz="4400" u="sng" dirty="0"/>
              <a:t>PRODUCTIVE STRUGGLE</a:t>
            </a:r>
          </a:p>
          <a:p>
            <a:endParaRPr lang="es-ES_tradnl" sz="4400" dirty="0"/>
          </a:p>
        </p:txBody>
      </p:sp>
      <p:sp>
        <p:nvSpPr>
          <p:cNvPr id="4" name="Rectangle 3"/>
          <p:cNvSpPr/>
          <p:nvPr/>
        </p:nvSpPr>
        <p:spPr>
          <a:xfrm>
            <a:off x="496220" y="1852570"/>
            <a:ext cx="11368215" cy="1200329"/>
          </a:xfrm>
          <a:prstGeom prst="rect">
            <a:avLst/>
          </a:prstGeom>
        </p:spPr>
        <p:txBody>
          <a:bodyPr wrap="square">
            <a:spAutoFit/>
          </a:bodyPr>
          <a:lstStyle/>
          <a:p>
            <a:r>
              <a:rPr lang="en-US" sz="3600" dirty="0">
                <a:solidFill>
                  <a:schemeClr val="bg2">
                    <a:lumMod val="50000"/>
                  </a:schemeClr>
                </a:solidFill>
                <a:highlight>
                  <a:srgbClr val="FFFF00"/>
                </a:highlight>
              </a:rPr>
              <a:t>When students labor and struggle but continue to try to make sense of a problem</a:t>
            </a:r>
            <a:r>
              <a:rPr lang="en-US" sz="3600" dirty="0">
                <a:highlight>
                  <a:srgbClr val="FFFF00"/>
                </a:highlight>
              </a:rPr>
              <a:t>.</a:t>
            </a:r>
          </a:p>
        </p:txBody>
      </p:sp>
      <p:sp>
        <p:nvSpPr>
          <p:cNvPr id="3" name="Rectangle 2">
            <a:extLst>
              <a:ext uri="{FF2B5EF4-FFF2-40B4-BE49-F238E27FC236}">
                <a16:creationId xmlns:a16="http://schemas.microsoft.com/office/drawing/2014/main" id="{6462285F-14E4-A54F-9D2A-7481F0E058B7}"/>
              </a:ext>
            </a:extLst>
          </p:cNvPr>
          <p:cNvSpPr/>
          <p:nvPr/>
        </p:nvSpPr>
        <p:spPr>
          <a:xfrm>
            <a:off x="2090233" y="3664730"/>
            <a:ext cx="7543800" cy="1754326"/>
          </a:xfrm>
          <a:prstGeom prst="rect">
            <a:avLst/>
          </a:prstGeom>
        </p:spPr>
        <p:txBody>
          <a:bodyPr wrap="square">
            <a:spAutoFit/>
          </a:bodyPr>
          <a:lstStyle/>
          <a:p>
            <a:r>
              <a:rPr lang="es-ES_tradnl" sz="3600" u="sng" dirty="0" err="1"/>
              <a:t>Your</a:t>
            </a:r>
            <a:r>
              <a:rPr lang="es-ES_tradnl" sz="3600" u="sng" dirty="0"/>
              <a:t> </a:t>
            </a:r>
            <a:r>
              <a:rPr lang="es-ES_tradnl" sz="3600" u="sng" dirty="0" err="1"/>
              <a:t>experience</a:t>
            </a:r>
            <a:r>
              <a:rPr lang="es-ES_tradnl" sz="3600" u="sng" dirty="0"/>
              <a:t> </a:t>
            </a:r>
            <a:r>
              <a:rPr lang="es-ES_tradnl" sz="3600" u="sng" dirty="0" err="1"/>
              <a:t>with</a:t>
            </a:r>
            <a:r>
              <a:rPr lang="es-ES_tradnl" sz="3600" u="sng" dirty="0"/>
              <a:t> </a:t>
            </a:r>
            <a:r>
              <a:rPr lang="es-ES_tradnl" sz="3600" u="sng" dirty="0" err="1"/>
              <a:t>debugging</a:t>
            </a:r>
            <a:br>
              <a:rPr lang="es-ES_tradnl" sz="3600" u="sng" dirty="0"/>
            </a:br>
            <a:br>
              <a:rPr lang="es-ES_tradnl" sz="3600" u="sng" dirty="0"/>
            </a:br>
            <a:r>
              <a:rPr lang="es-ES_tradnl" sz="3600" dirty="0" err="1"/>
              <a:t>Debugging</a:t>
            </a:r>
            <a:r>
              <a:rPr lang="es-ES_tradnl" sz="3600" dirty="0"/>
              <a:t> and </a:t>
            </a:r>
            <a:r>
              <a:rPr lang="es-ES_tradnl" sz="3600" dirty="0" err="1">
                <a:solidFill>
                  <a:schemeClr val="bg2">
                    <a:lumMod val="50000"/>
                  </a:schemeClr>
                </a:solidFill>
                <a:highlight>
                  <a:srgbClr val="FFFF00"/>
                </a:highlight>
              </a:rPr>
              <a:t>productive</a:t>
            </a:r>
            <a:r>
              <a:rPr lang="es-ES_tradnl" sz="3600" dirty="0">
                <a:solidFill>
                  <a:schemeClr val="bg2">
                    <a:lumMod val="50000"/>
                  </a:schemeClr>
                </a:solidFill>
                <a:highlight>
                  <a:srgbClr val="FFFF00"/>
                </a:highlight>
              </a:rPr>
              <a:t> </a:t>
            </a:r>
            <a:r>
              <a:rPr lang="es-ES_tradnl" sz="3600" dirty="0" err="1">
                <a:solidFill>
                  <a:schemeClr val="bg2">
                    <a:lumMod val="50000"/>
                  </a:schemeClr>
                </a:solidFill>
                <a:highlight>
                  <a:srgbClr val="FFFF00"/>
                </a:highlight>
              </a:rPr>
              <a:t>struggle</a:t>
            </a:r>
            <a:endParaRPr lang="en-US" sz="3600" dirty="0"/>
          </a:p>
        </p:txBody>
      </p:sp>
    </p:spTree>
    <p:extLst>
      <p:ext uri="{BB962C8B-B14F-4D97-AF65-F5344CB8AC3E}">
        <p14:creationId xmlns:p14="http://schemas.microsoft.com/office/powerpoint/2010/main" val="72532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DADBC0-A278-46DC-90E8-1E456FF6FFF0}"/>
              </a:ext>
            </a:extLst>
          </p:cNvPr>
          <p:cNvSpPr txBox="1"/>
          <p:nvPr/>
        </p:nvSpPr>
        <p:spPr>
          <a:xfrm>
            <a:off x="1191491" y="561109"/>
            <a:ext cx="10095905" cy="6832640"/>
          </a:xfrm>
          <a:prstGeom prst="rect">
            <a:avLst/>
          </a:prstGeom>
          <a:noFill/>
        </p:spPr>
        <p:txBody>
          <a:bodyPr wrap="none" rtlCol="0">
            <a:spAutoFit/>
          </a:bodyPr>
          <a:lstStyle/>
          <a:p>
            <a:r>
              <a:rPr lang="es-ES_tradnl" sz="3600" dirty="0" err="1"/>
              <a:t>Watch</a:t>
            </a:r>
            <a:r>
              <a:rPr lang="es-ES_tradnl" sz="3600" dirty="0"/>
              <a:t> </a:t>
            </a:r>
            <a:r>
              <a:rPr lang="es-ES_tradnl" sz="3600" dirty="0" err="1"/>
              <a:t>this</a:t>
            </a:r>
            <a:r>
              <a:rPr lang="es-ES_tradnl" sz="3600" dirty="0"/>
              <a:t> video.</a:t>
            </a:r>
          </a:p>
          <a:p>
            <a:r>
              <a:rPr lang="es-ES_tradnl" sz="3600" dirty="0"/>
              <a:t>(Irma and </a:t>
            </a:r>
            <a:r>
              <a:rPr lang="es-ES_tradnl" sz="3600" dirty="0" err="1"/>
              <a:t>Hector</a:t>
            </a:r>
            <a:r>
              <a:rPr lang="es-ES_tradnl" sz="3600" dirty="0"/>
              <a:t>)</a:t>
            </a:r>
          </a:p>
          <a:p>
            <a:endParaRPr lang="es-ES_tradnl" sz="3600" dirty="0"/>
          </a:p>
          <a:p>
            <a:r>
              <a:rPr lang="es-ES_tradnl" sz="3600" dirty="0"/>
              <a:t>Observe </a:t>
            </a:r>
            <a:r>
              <a:rPr lang="es-ES_tradnl" sz="3600" dirty="0" err="1"/>
              <a:t>the</a:t>
            </a:r>
            <a:r>
              <a:rPr lang="es-ES_tradnl" sz="3600" dirty="0"/>
              <a:t> </a:t>
            </a:r>
            <a:r>
              <a:rPr lang="es-ES_tradnl" sz="3600" dirty="0" err="1"/>
              <a:t>facilitator</a:t>
            </a:r>
            <a:r>
              <a:rPr lang="es-ES_tradnl" sz="3600" dirty="0"/>
              <a:t>, </a:t>
            </a:r>
            <a:r>
              <a:rPr lang="es-ES_tradnl" sz="3600" dirty="0" err="1"/>
              <a:t>paying</a:t>
            </a:r>
            <a:r>
              <a:rPr lang="es-ES_tradnl" sz="3600" dirty="0"/>
              <a:t>  </a:t>
            </a:r>
            <a:r>
              <a:rPr lang="es-ES_tradnl" sz="3600" dirty="0" err="1"/>
              <a:t>attention</a:t>
            </a:r>
            <a:r>
              <a:rPr lang="es-ES_tradnl" sz="3600" dirty="0"/>
              <a:t> to 3 </a:t>
            </a:r>
            <a:r>
              <a:rPr lang="es-ES_tradnl" sz="3600" dirty="0" err="1"/>
              <a:t>things</a:t>
            </a:r>
            <a:r>
              <a:rPr lang="es-ES_tradnl" sz="3600" dirty="0"/>
              <a:t>:</a:t>
            </a:r>
          </a:p>
          <a:p>
            <a:endParaRPr lang="es-ES_tradnl" sz="3600" dirty="0"/>
          </a:p>
          <a:p>
            <a:pPr marL="800100" lvl="1" indent="-342900">
              <a:buAutoNum type="arabicParenR"/>
            </a:pPr>
            <a:r>
              <a:rPr lang="es-ES_tradnl" sz="3600" dirty="0"/>
              <a:t>  Who </a:t>
            </a:r>
            <a:r>
              <a:rPr lang="es-ES_tradnl" sz="3600" dirty="0" err="1"/>
              <a:t>does</a:t>
            </a:r>
            <a:r>
              <a:rPr lang="es-ES_tradnl" sz="3600" dirty="0"/>
              <a:t> </a:t>
            </a:r>
            <a:r>
              <a:rPr lang="es-ES_tradnl" sz="3600" dirty="0" err="1"/>
              <a:t>most</a:t>
            </a:r>
            <a:r>
              <a:rPr lang="es-ES_tradnl" sz="3600" dirty="0"/>
              <a:t>  </a:t>
            </a:r>
            <a:r>
              <a:rPr lang="es-ES_tradnl" sz="3600" dirty="0" err="1"/>
              <a:t>of</a:t>
            </a:r>
            <a:r>
              <a:rPr lang="es-ES_tradnl" sz="3600" dirty="0"/>
              <a:t> </a:t>
            </a:r>
            <a:r>
              <a:rPr lang="es-ES_tradnl" sz="3600" dirty="0" err="1"/>
              <a:t>the</a:t>
            </a:r>
            <a:r>
              <a:rPr lang="es-ES_tradnl" sz="3600" dirty="0"/>
              <a:t> </a:t>
            </a:r>
            <a:r>
              <a:rPr lang="es-ES_tradnl" sz="3600" dirty="0" err="1"/>
              <a:t>talking</a:t>
            </a:r>
            <a:r>
              <a:rPr lang="es-ES_tradnl" sz="3600" dirty="0"/>
              <a:t>? </a:t>
            </a:r>
          </a:p>
          <a:p>
            <a:r>
              <a:rPr lang="es-ES_tradnl" sz="3600" dirty="0"/>
              <a:t>	</a:t>
            </a:r>
          </a:p>
          <a:p>
            <a:r>
              <a:rPr lang="es-ES_tradnl" sz="3600" dirty="0"/>
              <a:t>     2)  Do </a:t>
            </a:r>
            <a:r>
              <a:rPr lang="es-ES_tradnl" sz="3600" dirty="0" err="1"/>
              <a:t>you</a:t>
            </a:r>
            <a:r>
              <a:rPr lang="es-ES_tradnl" sz="3600" dirty="0"/>
              <a:t> </a:t>
            </a:r>
            <a:r>
              <a:rPr lang="es-ES_tradnl" sz="3600" dirty="0" err="1"/>
              <a:t>identify</a:t>
            </a:r>
            <a:r>
              <a:rPr lang="es-ES_tradnl" sz="3600" dirty="0"/>
              <a:t> </a:t>
            </a:r>
            <a:r>
              <a:rPr lang="es-ES_tradnl" sz="3600" dirty="0" err="1"/>
              <a:t>any</a:t>
            </a:r>
            <a:r>
              <a:rPr lang="es-ES_tradnl" sz="3600" dirty="0"/>
              <a:t> </a:t>
            </a:r>
            <a:r>
              <a:rPr lang="es-ES_tradnl" sz="3600" dirty="0" err="1"/>
              <a:t>talk</a:t>
            </a:r>
            <a:r>
              <a:rPr lang="es-ES_tradnl" sz="3600" dirty="0"/>
              <a:t> </a:t>
            </a:r>
            <a:r>
              <a:rPr lang="es-ES_tradnl" sz="3600" dirty="0" err="1"/>
              <a:t>moves</a:t>
            </a:r>
            <a:r>
              <a:rPr lang="es-ES_tradnl" sz="3600" dirty="0"/>
              <a:t>?</a:t>
            </a:r>
          </a:p>
          <a:p>
            <a:endParaRPr lang="es-ES_tradnl" sz="3600" dirty="0"/>
          </a:p>
          <a:p>
            <a:r>
              <a:rPr lang="es-ES_tradnl" sz="3600" dirty="0"/>
              <a:t>     3)  </a:t>
            </a:r>
            <a:r>
              <a:rPr lang="es-ES_tradnl" sz="3600" dirty="0" err="1"/>
              <a:t>When</a:t>
            </a:r>
            <a:r>
              <a:rPr lang="es-ES_tradnl" sz="3600" dirty="0"/>
              <a:t>, </a:t>
            </a:r>
            <a:r>
              <a:rPr lang="es-ES_tradnl" sz="3600" dirty="0" err="1"/>
              <a:t>why</a:t>
            </a:r>
            <a:r>
              <a:rPr lang="es-ES_tradnl" sz="3600" dirty="0"/>
              <a:t> and </a:t>
            </a:r>
            <a:r>
              <a:rPr lang="es-ES_tradnl" sz="3600" dirty="0" err="1"/>
              <a:t>how</a:t>
            </a:r>
            <a:r>
              <a:rPr lang="es-ES_tradnl" sz="3600" dirty="0"/>
              <a:t> </a:t>
            </a:r>
            <a:r>
              <a:rPr lang="es-ES_tradnl" sz="3600" dirty="0" err="1"/>
              <a:t>does</a:t>
            </a:r>
            <a:r>
              <a:rPr lang="es-ES_tradnl" sz="3600" dirty="0"/>
              <a:t> </a:t>
            </a:r>
            <a:r>
              <a:rPr lang="es-ES_tradnl" sz="3600" dirty="0" err="1"/>
              <a:t>she</a:t>
            </a:r>
            <a:r>
              <a:rPr lang="es-ES_tradnl" sz="3600" dirty="0"/>
              <a:t> </a:t>
            </a:r>
            <a:r>
              <a:rPr lang="es-ES_tradnl" sz="3600" dirty="0" err="1"/>
              <a:t>jump</a:t>
            </a:r>
            <a:r>
              <a:rPr lang="es-ES_tradnl" sz="3600" dirty="0"/>
              <a:t> in </a:t>
            </a:r>
            <a:r>
              <a:rPr lang="es-ES_tradnl" sz="3600" dirty="0" err="1"/>
              <a:t>to</a:t>
            </a:r>
            <a:r>
              <a:rPr lang="es-ES_tradnl" sz="3600" dirty="0"/>
              <a:t> </a:t>
            </a:r>
            <a:r>
              <a:rPr lang="es-ES_tradnl" sz="3600" dirty="0" err="1"/>
              <a:t>help</a:t>
            </a:r>
            <a:r>
              <a:rPr lang="es-ES_tradnl" sz="3600" dirty="0"/>
              <a:t>?</a:t>
            </a:r>
          </a:p>
          <a:p>
            <a:r>
              <a:rPr lang="es-ES_tradnl" sz="2400" dirty="0"/>
              <a:t> </a:t>
            </a:r>
          </a:p>
          <a:p>
            <a:endParaRPr lang="es-ES_tradnl" dirty="0"/>
          </a:p>
          <a:p>
            <a:endParaRPr lang="es-ES_tradnl" dirty="0"/>
          </a:p>
          <a:p>
            <a:endParaRPr lang="es-ES_tradnl" dirty="0"/>
          </a:p>
        </p:txBody>
      </p:sp>
    </p:spTree>
    <p:extLst>
      <p:ext uri="{BB962C8B-B14F-4D97-AF65-F5344CB8AC3E}">
        <p14:creationId xmlns:p14="http://schemas.microsoft.com/office/powerpoint/2010/main" val="1174271022"/>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Depth</Template>
  <TotalTime>262</TotalTime>
  <Words>634</Words>
  <Application>Microsoft Macintosh PowerPoint</Application>
  <PresentationFormat>Widescreen</PresentationFormat>
  <Paragraphs>64</Paragraphs>
  <Slides>10</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Corbel</vt:lpstr>
      <vt:lpstr>Depth</vt:lpstr>
      <vt:lpstr>AOLME COMMUNICATION AND COLLABORATON  PROFESSIONAL DEVELOPMENT</vt:lpstr>
      <vt:lpstr>TEAM Rules</vt:lpstr>
      <vt:lpstr>AOLME Group Roles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AOLME COMMUNICATION AND COLLABORATON  PROFESSIONAL DEVELOPMENT</dc:title>
  <dc:creator>Noriega, Gabino P</dc:creator>
  <cp:lastModifiedBy>Carlos Lopez Leiva</cp:lastModifiedBy>
  <cp:revision>32</cp:revision>
  <cp:lastPrinted>2019-02-01T17:23:30Z</cp:lastPrinted>
  <dcterms:created xsi:type="dcterms:W3CDTF">2018-02-09T22:51:46Z</dcterms:created>
  <dcterms:modified xsi:type="dcterms:W3CDTF">2019-02-01T17:26:28Z</dcterms:modified>
</cp:coreProperties>
</file>

<file path=docProps/thumbnail.jpeg>
</file>